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</p:sldMasterIdLst>
  <p:notesMasterIdLst>
    <p:notesMasterId r:id="rId20"/>
  </p:notesMasterIdLst>
  <p:sldIdLst>
    <p:sldId id="256" r:id="rId6"/>
    <p:sldId id="312" r:id="rId7"/>
    <p:sldId id="644" r:id="rId8"/>
    <p:sldId id="613" r:id="rId9"/>
    <p:sldId id="656" r:id="rId10"/>
    <p:sldId id="659" r:id="rId11"/>
    <p:sldId id="657" r:id="rId12"/>
    <p:sldId id="652" r:id="rId13"/>
    <p:sldId id="655" r:id="rId14"/>
    <p:sldId id="658" r:id="rId15"/>
    <p:sldId id="660" r:id="rId16"/>
    <p:sldId id="636" r:id="rId17"/>
    <p:sldId id="383" r:id="rId18"/>
    <p:sldId id="637" r:id="rId19"/>
  </p:sldIdLst>
  <p:sldSz cx="12192000" cy="6858000"/>
  <p:notesSz cx="7023100" cy="9309100"/>
  <p:embeddedFontLst>
    <p:embeddedFont>
      <p:font typeface="ＭＳ Ｐゴシック" panose="020B0600070205080204" pitchFamily="34" charset="-128"/>
      <p:regular r:id="rId21"/>
    </p:embeddedFont>
    <p:embeddedFont>
      <p:font typeface="Helvetica" pitchFamily="2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98D"/>
    <a:srgbClr val="19A9E1"/>
    <a:srgbClr val="B1DBF0"/>
    <a:srgbClr val="3994A9"/>
    <a:srgbClr val="49AEBE"/>
    <a:srgbClr val="4EADC3"/>
    <a:srgbClr val="FFFFFF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1144" autoAdjust="0"/>
  </p:normalViewPr>
  <p:slideViewPr>
    <p:cSldViewPr snapToGrid="0">
      <p:cViewPr varScale="1">
        <p:scale>
          <a:sx n="86" d="100"/>
          <a:sy n="86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33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9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2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those in person, please go</a:t>
            </a:r>
            <a:r>
              <a:rPr lang="en-US" baseline="0" dirty="0" smtClean="0"/>
              <a:t> around the room. If you’re attending virtually, please introduce yourself in the chat.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4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Jaci</a:t>
            </a:r>
            <a:r>
              <a:rPr lang="en-US" dirty="0" smtClean="0"/>
              <a:t> is a</a:t>
            </a:r>
            <a:r>
              <a:rPr lang="en-US" baseline="0" dirty="0" smtClean="0"/>
              <a:t> </a:t>
            </a:r>
            <a:r>
              <a:rPr lang="en-US" dirty="0" smtClean="0"/>
              <a:t>media</a:t>
            </a:r>
            <a:r>
              <a:rPr lang="en-US" baseline="0" dirty="0" smtClean="0"/>
              <a:t> guru. She’s an international expert on media, particularly the Long Island media market. Take it away, </a:t>
            </a:r>
            <a:r>
              <a:rPr lang="en-US" baseline="0" dirty="0" err="1" smtClean="0"/>
              <a:t>Jaci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prime example of the power of collaboration</a:t>
            </a:r>
          </a:p>
          <a:p>
            <a:r>
              <a:rPr lang="en-US" dirty="0" smtClean="0"/>
              <a:t>2 colleges,</a:t>
            </a:r>
            <a:r>
              <a:rPr lang="en-US" baseline="0" dirty="0" smtClean="0"/>
              <a:t> numerous</a:t>
            </a:r>
            <a:r>
              <a:rPr lang="en-US" dirty="0" smtClean="0"/>
              <a:t> public libraries, LIHC, state funding for transcription of taped</a:t>
            </a:r>
            <a:r>
              <a:rPr lang="en-US" baseline="0" dirty="0" smtClean="0"/>
              <a:t> interviews</a:t>
            </a:r>
          </a:p>
          <a:p>
            <a:r>
              <a:rPr lang="en-US" baseline="0" dirty="0" smtClean="0"/>
              <a:t>A body of research available for your use</a:t>
            </a:r>
          </a:p>
          <a:p>
            <a:r>
              <a:rPr lang="en-US" baseline="0" dirty="0" smtClean="0"/>
              <a:t>What was uncovered here also dovetails with our CHAS findings, mental health rises to the 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7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3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all work with many Medicaid recipients</a:t>
            </a:r>
          </a:p>
          <a:p>
            <a:r>
              <a:rPr lang="en-US" dirty="0" smtClean="0"/>
              <a:t>I’m sure you already know about this,</a:t>
            </a:r>
            <a:r>
              <a:rPr lang="en-US" baseline="0" dirty="0" smtClean="0"/>
              <a:t> but we will be doing a massive outreach through all channels you can think of</a:t>
            </a:r>
          </a:p>
          <a:p>
            <a:r>
              <a:rPr lang="en-US" baseline="0" dirty="0" smtClean="0"/>
              <a:t>It will be continuous</a:t>
            </a:r>
          </a:p>
          <a:p>
            <a:r>
              <a:rPr lang="en-US" baseline="0" dirty="0" smtClean="0"/>
              <a:t>We will send information and call on CBOs to help spread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6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4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to everyone who helped us secure </a:t>
            </a:r>
            <a:r>
              <a:rPr lang="en-US" dirty="0" err="1" smtClean="0"/>
              <a:t>physciains</a:t>
            </a:r>
            <a:r>
              <a:rPr lang="en-US" dirty="0" smtClean="0"/>
              <a:t>, it was no small feat so 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0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events/talk-and-walk-with-a-doc-202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oliveri@nshc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meeting-info/twentytwenty-meeting-dat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lihc@nshc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data-resources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healthcollab.org/filesimages/News-Blog/PRs/Community%20Health%20Assess%20Survey%20Release%20March%202023.pdf" TargetMode="External"/><Relationship Id="rId5" Type="http://schemas.openxmlformats.org/officeDocument/2006/relationships/hyperlink" Target="https://www.lihealthcollab.org/filesimages/Data/2023/2023%20data%20CHAS%20Report.xlsx" TargetMode="External"/><Relationship Id="rId4" Type="http://schemas.openxmlformats.org/officeDocument/2006/relationships/hyperlink" Target="https://www.lihealthcollab.org/filesimages/Data/2023/CHAS%20Brief%20Survey%20Report%202023%20Full%20Yea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mediacouncil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740818822000809?dgcid=coauth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coreclusters202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oliveri@nshc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www.lihealthcollab.org/events/submit-your-event" TargetMode="External"/><Relationship Id="rId4" Type="http://schemas.openxmlformats.org/officeDocument/2006/relationships/hyperlink" Target="https://lihealthcollab.us11.list-manage.com/subscribe?u=2cd90cf437fe51f2682d50ab9&amp;id=7750e22a3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events/talk-and-walk-with-a-doc-202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rgbClr val="B1DBF0"/>
            </a:gs>
            <a:gs pos="100000">
              <a:srgbClr val="19A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8367"/>
            <a:ext cx="12192000" cy="190283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March 30, 2023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Quarterly Meeting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00679"/>
            <a:ext cx="762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Ongoing Engagement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AARP-Sponsored Walk with a Doc 2023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In-person walking events on Saturdays in late April, May, and June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All information and registration links </a:t>
            </a:r>
            <a:r>
              <a:rPr lang="en-US" dirty="0" smtClean="0">
                <a:latin typeface="Helvetica" pitchFamily="2" charset="0"/>
                <a:hlinkClick r:id="rId3"/>
              </a:rPr>
              <a:t>online</a:t>
            </a:r>
            <a:endParaRPr lang="en-US" dirty="0">
              <a:latin typeface="Helvetica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Helvetica" pitchFamily="2" charset="0"/>
              </a:rPr>
              <a:t>WWAD Babylon: Saturday</a:t>
            </a:r>
            <a:r>
              <a:rPr lang="en-US" b="1" dirty="0">
                <a:latin typeface="Helvetica" pitchFamily="2" charset="0"/>
              </a:rPr>
              <a:t>, April </a:t>
            </a:r>
            <a:r>
              <a:rPr lang="en-US" b="1" dirty="0" smtClean="0">
                <a:latin typeface="Helvetica" pitchFamily="2" charset="0"/>
              </a:rPr>
              <a:t>29</a:t>
            </a:r>
            <a:r>
              <a:rPr lang="en-US" dirty="0" smtClean="0">
                <a:latin typeface="Helvetica" pitchFamily="2" charset="0"/>
              </a:rPr>
              <a:t> at </a:t>
            </a:r>
            <a:r>
              <a:rPr lang="en-US" dirty="0">
                <a:latin typeface="Helvetica" pitchFamily="2" charset="0"/>
              </a:rPr>
              <a:t>11 </a:t>
            </a:r>
            <a:r>
              <a:rPr lang="en-US" dirty="0" smtClean="0">
                <a:latin typeface="Helvetica" pitchFamily="2" charset="0"/>
              </a:rPr>
              <a:t>AM at Argyle Park in Babylon, led </a:t>
            </a:r>
            <a:r>
              <a:rPr lang="en-US" dirty="0">
                <a:latin typeface="Helvetica" pitchFamily="2" charset="0"/>
              </a:rPr>
              <a:t>by </a:t>
            </a:r>
            <a:r>
              <a:rPr lang="en-US" dirty="0" smtClean="0">
                <a:latin typeface="Helvetica" pitchFamily="2" charset="0"/>
              </a:rPr>
              <a:t>Dr. </a:t>
            </a:r>
            <a:r>
              <a:rPr lang="en-US" dirty="0" err="1" smtClean="0">
                <a:latin typeface="Helvetica" pitchFamily="2" charset="0"/>
              </a:rPr>
              <a:t>Keasha</a:t>
            </a:r>
            <a:r>
              <a:rPr lang="en-US" dirty="0" smtClean="0">
                <a:latin typeface="Helvetica" pitchFamily="2" charset="0"/>
              </a:rPr>
              <a:t> </a:t>
            </a:r>
            <a:r>
              <a:rPr lang="en-US" dirty="0">
                <a:latin typeface="Helvetica" pitchFamily="2" charset="0"/>
              </a:rPr>
              <a:t>S. </a:t>
            </a:r>
            <a:r>
              <a:rPr lang="en-US" dirty="0" smtClean="0">
                <a:latin typeface="Helvetica" pitchFamily="2" charset="0"/>
              </a:rPr>
              <a:t>Guerrier of </a:t>
            </a:r>
            <a:r>
              <a:rPr lang="en-US" dirty="0" err="1" smtClean="0">
                <a:latin typeface="Helvetica" pitchFamily="2" charset="0"/>
              </a:rPr>
              <a:t>Northwell</a:t>
            </a:r>
            <a:r>
              <a:rPr lang="en-US" dirty="0" smtClean="0">
                <a:latin typeface="Helvetica" pitchFamily="2" charset="0"/>
              </a:rPr>
              <a:t> Health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Helvetica" pitchFamily="2" charset="0"/>
              </a:rPr>
              <a:t>WWAD Merrick: Saturday, May 27 </a:t>
            </a:r>
            <a:r>
              <a:rPr lang="en-US" dirty="0" smtClean="0">
                <a:latin typeface="Helvetica" pitchFamily="2" charset="0"/>
              </a:rPr>
              <a:t>at 11 AM at </a:t>
            </a:r>
            <a:r>
              <a:rPr lang="en-US" dirty="0" err="1" smtClean="0">
                <a:latin typeface="Helvetica" pitchFamily="2" charset="0"/>
              </a:rPr>
              <a:t>Camman’s</a:t>
            </a:r>
            <a:r>
              <a:rPr lang="en-US" dirty="0" smtClean="0">
                <a:latin typeface="Helvetica" pitchFamily="2" charset="0"/>
              </a:rPr>
              <a:t> Pond Park in Merrick, led by Dr. Linda </a:t>
            </a:r>
            <a:r>
              <a:rPr lang="en-US" dirty="0" err="1" smtClean="0">
                <a:latin typeface="Helvetica" pitchFamily="2" charset="0"/>
              </a:rPr>
              <a:t>Mermelstein</a:t>
            </a:r>
            <a:r>
              <a:rPr lang="en-US" dirty="0" smtClean="0">
                <a:latin typeface="Helvetica" pitchFamily="2" charset="0"/>
              </a:rPr>
              <a:t> of Stony Brook Medicine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Helvetica" pitchFamily="2" charset="0"/>
              </a:rPr>
              <a:t>WWAD Mount Sinai: Saturday, June 24 </a:t>
            </a:r>
            <a:r>
              <a:rPr lang="en-US" dirty="0" smtClean="0">
                <a:latin typeface="Helvetica" pitchFamily="2" charset="0"/>
              </a:rPr>
              <a:t>at 11 AM at Heritage Park Trail in Mount Sinai, led by Dr. Raja </a:t>
            </a:r>
            <a:r>
              <a:rPr lang="en-US" dirty="0" err="1" smtClean="0">
                <a:latin typeface="Helvetica" pitchFamily="2" charset="0"/>
              </a:rPr>
              <a:t>Jaber</a:t>
            </a:r>
            <a:r>
              <a:rPr lang="en-US" dirty="0" smtClean="0">
                <a:latin typeface="Helvetica" pitchFamily="2" charset="0"/>
              </a:rPr>
              <a:t> of Stony Brook Medicine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Ongoing Engagement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Walk Bike LI Summit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Thursday, June 8, 2023, 2-4:30 PM at Farmingdale State College Ballroom, </a:t>
            </a:r>
            <a:br>
              <a:rPr lang="en-US" sz="2000" dirty="0" smtClean="0">
                <a:latin typeface="Helvetica" pitchFamily="2" charset="0"/>
              </a:rPr>
            </a:br>
            <a:r>
              <a:rPr lang="en-US" sz="2000" dirty="0" smtClean="0">
                <a:latin typeface="Helvetica" pitchFamily="2" charset="0"/>
              </a:rPr>
              <a:t>Campus Center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Hosted by Walk Safe Long Island (Law-Based Pedestrian Safety Education Campaign by the LIHC and New York Coalition for Transportation Safety (NYCTS))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Helvetica" pitchFamily="2" charset="0"/>
              </a:rPr>
              <a:t>Join our expert panel for a </a:t>
            </a:r>
            <a:r>
              <a:rPr lang="en-US" sz="2000" i="1" dirty="0" smtClean="0">
                <a:latin typeface="Helvetica" pitchFamily="2" charset="0"/>
              </a:rPr>
              <a:t>thought-provoking discussion </a:t>
            </a:r>
            <a:r>
              <a:rPr lang="en-US" sz="2000" i="1" dirty="0">
                <a:latin typeface="Helvetica" pitchFamily="2" charset="0"/>
              </a:rPr>
              <a:t>about safety surrounding </a:t>
            </a:r>
            <a:r>
              <a:rPr lang="en-US" sz="2000" i="1" dirty="0" smtClean="0">
                <a:latin typeface="Helvetica" pitchFamily="2" charset="0"/>
              </a:rPr>
              <a:t>walking and </a:t>
            </a:r>
            <a:r>
              <a:rPr lang="en-US" sz="2000" i="1" dirty="0">
                <a:latin typeface="Helvetica" pitchFamily="2" charset="0"/>
              </a:rPr>
              <a:t>biking on Long Island, the proliferation </a:t>
            </a:r>
            <a:r>
              <a:rPr lang="en-US" sz="2000" i="1" dirty="0" smtClean="0">
                <a:latin typeface="Helvetica" pitchFamily="2" charset="0"/>
              </a:rPr>
              <a:t>of </a:t>
            </a:r>
            <a:r>
              <a:rPr lang="en-US" sz="2000" i="1" dirty="0" err="1" smtClean="0">
                <a:latin typeface="Helvetica" pitchFamily="2" charset="0"/>
              </a:rPr>
              <a:t>micromobility</a:t>
            </a:r>
            <a:r>
              <a:rPr lang="en-US" sz="2000" i="1" dirty="0" smtClean="0">
                <a:latin typeface="Helvetica" pitchFamily="2" charset="0"/>
              </a:rPr>
              <a:t> </a:t>
            </a:r>
            <a:r>
              <a:rPr lang="en-US" sz="2000" i="1" dirty="0">
                <a:latin typeface="Helvetica" pitchFamily="2" charset="0"/>
              </a:rPr>
              <a:t>devices like e-bikes, laws </a:t>
            </a:r>
            <a:r>
              <a:rPr lang="en-US" sz="2000" i="1" dirty="0" smtClean="0">
                <a:latin typeface="Helvetica" pitchFamily="2" charset="0"/>
              </a:rPr>
              <a:t>and regulations </a:t>
            </a:r>
            <a:r>
              <a:rPr lang="en-US" sz="2000" i="1" dirty="0">
                <a:latin typeface="Helvetica" pitchFamily="2" charset="0"/>
              </a:rPr>
              <a:t>surrounding active transportation </a:t>
            </a:r>
            <a:r>
              <a:rPr lang="en-US" sz="2000" i="1" dirty="0" smtClean="0">
                <a:latin typeface="Helvetica" pitchFamily="2" charset="0"/>
              </a:rPr>
              <a:t>on Long </a:t>
            </a:r>
            <a:r>
              <a:rPr lang="en-US" sz="2000" i="1" dirty="0">
                <a:latin typeface="Helvetica" pitchFamily="2" charset="0"/>
              </a:rPr>
              <a:t>Island, and how we can more safely </a:t>
            </a:r>
            <a:r>
              <a:rPr lang="en-US" sz="2000" i="1" dirty="0" smtClean="0">
                <a:latin typeface="Helvetica" pitchFamily="2" charset="0"/>
              </a:rPr>
              <a:t>share our </a:t>
            </a:r>
            <a:r>
              <a:rPr lang="en-US" sz="2000" i="1" dirty="0">
                <a:latin typeface="Helvetica" pitchFamily="2" charset="0"/>
              </a:rPr>
              <a:t>streets to ensure safety for all road users.</a:t>
            </a:r>
            <a:endParaRPr lang="en-US" sz="2000" i="1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itchFamily="2" charset="0"/>
              </a:rPr>
              <a:t>Seeking vendors! Free to table, please email </a:t>
            </a:r>
            <a:r>
              <a:rPr lang="en-US" sz="2000" b="1" dirty="0" smtClean="0">
                <a:latin typeface="Helvetica" pitchFamily="2" charset="0"/>
                <a:hlinkClick r:id="rId3"/>
              </a:rPr>
              <a:t>boliveri@nshc.org</a:t>
            </a:r>
            <a:r>
              <a:rPr lang="en-US" sz="2000" b="1" dirty="0" smtClean="0">
                <a:latin typeface="Helvetica" pitchFamily="2" charset="0"/>
              </a:rPr>
              <a:t> if interested; flyer on table (in-person) or linked in agenda (virtual)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6803" y="1791524"/>
            <a:ext cx="8865472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Hybrid quarterly meetings to continue, registration links on </a:t>
            </a: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LIHC website</a:t>
            </a:r>
            <a:endParaRPr lang="en-US" sz="2000" dirty="0" smtClean="0">
              <a:latin typeface="Helvetica" pitchFamily="2" charset="0"/>
              <a:cs typeface="Calibri" panose="020F0502020204030204" pitchFamily="34" charset="0"/>
            </a:endParaRPr>
          </a:p>
          <a:p>
            <a:pPr marL="1371600" lvl="2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June 29, 2023 at 9:30 AM</a:t>
            </a:r>
          </a:p>
          <a:p>
            <a:pPr marL="1371600" lvl="2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September 28, 2023 at 9:30 AM</a:t>
            </a:r>
          </a:p>
          <a:p>
            <a:pPr marL="1371600" lvl="2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December 7, 2023 at 9:30 AM</a:t>
            </a:r>
            <a:endParaRPr lang="en-US" sz="2400" dirty="0" smtClean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8097" y="621792"/>
            <a:ext cx="11423904" cy="114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2023 Meetings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1026" name="Picture 2" descr="Sarah Ravenhall, MHA, CHES - Executive Director - New York State  Association of County Health Officials (NYSACHO) | Linked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363" y="3156566"/>
            <a:ext cx="2417437" cy="24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6803" y="3635011"/>
            <a:ext cx="7585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>
                <a:latin typeface="Helvetica" pitchFamily="2" charset="0"/>
                <a:cs typeface="Calibri" panose="020F0502020204030204" pitchFamily="34" charset="0"/>
              </a:rPr>
              <a:t>June LIHC Meeting </a:t>
            </a:r>
            <a:r>
              <a:rPr lang="en-US" sz="2000" b="1" dirty="0">
                <a:latin typeface="Helvetica" pitchFamily="2" charset="0"/>
                <a:cs typeface="Calibri" panose="020F0502020204030204" pitchFamily="34" charset="0"/>
              </a:rPr>
              <a:t>f</a:t>
            </a:r>
            <a:r>
              <a:rPr lang="en-US" sz="2000" b="1" dirty="0" smtClean="0">
                <a:latin typeface="Helvetica" pitchFamily="2" charset="0"/>
                <a:cs typeface="Calibri" panose="020F0502020204030204" pitchFamily="34" charset="0"/>
              </a:rPr>
              <a:t>eaturing Sarah Ravenhall, MHA, CHES</a:t>
            </a:r>
            <a:br>
              <a:rPr lang="en-US" sz="2000" b="1" dirty="0" smtClean="0">
                <a:latin typeface="Helvetica" pitchFamily="2" charset="0"/>
                <a:cs typeface="Calibri" panose="020F0502020204030204" pitchFamily="34" charset="0"/>
              </a:rPr>
            </a:br>
            <a:r>
              <a:rPr lang="en-US" sz="2000" i="1" dirty="0" smtClean="0">
                <a:latin typeface="Helvetica" pitchFamily="2" charset="0"/>
                <a:cs typeface="Calibri" panose="020F0502020204030204" pitchFamily="34" charset="0"/>
              </a:rPr>
              <a:t>Executive Director of the New York State Association of County Health Officials (NYSACHO) and former Program Manager at the Long Island Health Collaborative! Ms. </a:t>
            </a:r>
            <a:r>
              <a:rPr lang="en-US" sz="2000" i="1" dirty="0">
                <a:latin typeface="Helvetica" pitchFamily="2" charset="0"/>
                <a:cs typeface="Calibri" panose="020F0502020204030204" pitchFamily="34" charset="0"/>
              </a:rPr>
              <a:t>Ravenhall </a:t>
            </a:r>
            <a:r>
              <a:rPr lang="en-US" sz="2000" i="1" dirty="0" smtClean="0">
                <a:latin typeface="Helvetica" pitchFamily="2" charset="0"/>
                <a:cs typeface="Calibri" panose="020F0502020204030204" pitchFamily="34" charset="0"/>
              </a:rPr>
              <a:t>was named </a:t>
            </a:r>
            <a:r>
              <a:rPr lang="en-US" sz="2000" i="1" dirty="0">
                <a:latin typeface="Helvetica" pitchFamily="2" charset="0"/>
                <a:cs typeface="Calibri" panose="020F0502020204030204" pitchFamily="34" charset="0"/>
              </a:rPr>
              <a:t>one of the top health powers in New York </a:t>
            </a:r>
            <a:r>
              <a:rPr lang="en-US" sz="2000" i="1" dirty="0" smtClean="0">
                <a:latin typeface="Helvetica" pitchFamily="2" charset="0"/>
                <a:cs typeface="Calibri" panose="020F0502020204030204" pitchFamily="34" charset="0"/>
              </a:rPr>
              <a:t>State in 2021 and named to the 2021 Albany 40 Under 40, both by </a:t>
            </a:r>
            <a:r>
              <a:rPr lang="en-US" sz="2000" i="1" dirty="0">
                <a:latin typeface="Helvetica" pitchFamily="2" charset="0"/>
                <a:cs typeface="Calibri" panose="020F0502020204030204" pitchFamily="34" charset="0"/>
              </a:rPr>
              <a:t>City and State </a:t>
            </a:r>
            <a:r>
              <a:rPr lang="en-US" sz="2000" i="1" dirty="0" smtClean="0">
                <a:latin typeface="Helvetica" pitchFamily="2" charset="0"/>
                <a:cs typeface="Calibri" panose="020F0502020204030204" pitchFamily="34" charset="0"/>
              </a:rPr>
              <a:t>NY</a:t>
            </a:r>
            <a:endParaRPr lang="en-US" sz="2000" i="1" dirty="0">
              <a:solidFill>
                <a:srgbClr val="FF0000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26705" r="18428" b="27228"/>
          <a:stretch/>
        </p:blipFill>
        <p:spPr>
          <a:xfrm>
            <a:off x="4048298" y="2136370"/>
            <a:ext cx="4081549" cy="29676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7552" y="677277"/>
            <a:ext cx="8461385" cy="94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3856" y="859536"/>
            <a:ext cx="8516249" cy="905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19A9E1"/>
                </a:solidFill>
                <a:latin typeface="Montserrat" panose="00000500000000000000" pitchFamily="2" charset="0"/>
              </a:rPr>
              <a:t>Adjournment</a:t>
            </a:r>
            <a:endParaRPr lang="en-US" sz="6000" b="1" dirty="0" smtClean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0471" y="2228672"/>
            <a:ext cx="43710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Helvetica" pitchFamily="2" charset="0"/>
              </a:rPr>
              <a:t>Thank you!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>
                <a:latin typeface="Helvetica" pitchFamily="2" charset="0"/>
              </a:rPr>
              <a:t>www.lihealthcollab.org</a:t>
            </a:r>
          </a:p>
          <a:p>
            <a:pPr algn="ctr"/>
            <a:r>
              <a:rPr lang="en-US" sz="3200" dirty="0"/>
              <a:t>(631) 963-4167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hlinkClick r:id="rId2"/>
              </a:rPr>
              <a:t>lihc@nshc.org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367737"/>
            <a:ext cx="10515600" cy="29981"/>
          </a:xfrm>
          <a:prstGeom prst="line">
            <a:avLst/>
          </a:prstGeom>
          <a:ln w="60325" cap="sq" cmpd="sng">
            <a:solidFill>
              <a:srgbClr val="19A9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639" y="395544"/>
            <a:ext cx="957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Welcome &amp; Introductions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56468"/>
            <a:ext cx="10515600" cy="117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8639" y="2056693"/>
            <a:ext cx="5232728" cy="291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Thank you for joining us! 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latin typeface="Helvetica" pitchFamily="2" charset="0"/>
              </a:rPr>
              <a:t>Please introduce yourself and tell the group what organization you are representing.</a:t>
            </a:r>
            <a:endParaRPr lang="en-US" sz="2600" dirty="0">
              <a:latin typeface="Helvetica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82" y="2056693"/>
            <a:ext cx="4142818" cy="34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638300"/>
            <a:ext cx="10402981" cy="401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300" b="1" dirty="0" smtClean="0">
                <a:latin typeface="Helvetica" pitchFamily="2" charset="0"/>
              </a:rPr>
              <a:t>2022 Community Health Assessment Survey (CHAS) Analysis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Helvetica" pitchFamily="2" charset="0"/>
              </a:rPr>
              <a:t>Available on </a:t>
            </a:r>
            <a:r>
              <a:rPr lang="en-US" sz="2300" dirty="0" smtClean="0">
                <a:latin typeface="Helvetica" pitchFamily="2" charset="0"/>
                <a:hlinkClick r:id="rId3"/>
              </a:rPr>
              <a:t>LIHC website</a:t>
            </a:r>
            <a:endParaRPr lang="en-US" sz="2300" dirty="0" smtClean="0">
              <a:latin typeface="Helvetica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Helvetica" pitchFamily="2" charset="0"/>
                <a:hlinkClick r:id="rId4"/>
              </a:rPr>
              <a:t>Summary report</a:t>
            </a:r>
            <a:endParaRPr lang="en-US" sz="1900" dirty="0" smtClean="0">
              <a:latin typeface="Helvetica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Helvetica" pitchFamily="2" charset="0"/>
                <a:hlinkClick r:id="rId5"/>
              </a:rPr>
              <a:t>Full analysis </a:t>
            </a:r>
            <a:r>
              <a:rPr lang="en-US" sz="1900" dirty="0" smtClean="0">
                <a:latin typeface="Helvetica" pitchFamily="2" charset="0"/>
              </a:rPr>
              <a:t>(Excel PowerPivot; tutorial also on LIHC website)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Helvetica" pitchFamily="2" charset="0"/>
                <a:hlinkClick r:id="rId6"/>
              </a:rPr>
              <a:t>Press release</a:t>
            </a:r>
            <a:endParaRPr lang="en-US" sz="1900" dirty="0" smtClean="0">
              <a:latin typeface="Helvetica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i="1" dirty="0">
                <a:latin typeface="Helvetica" pitchFamily="2" charset="0"/>
              </a:rPr>
              <a:t>Copies of </a:t>
            </a:r>
            <a:r>
              <a:rPr lang="en-US" sz="1800" i="1" dirty="0" smtClean="0">
                <a:latin typeface="Helvetica" pitchFamily="2" charset="0"/>
              </a:rPr>
              <a:t>summary report </a:t>
            </a:r>
            <a:r>
              <a:rPr lang="en-US" sz="1800" i="1" dirty="0">
                <a:latin typeface="Helvetica" pitchFamily="2" charset="0"/>
              </a:rPr>
              <a:t>and accompanying press release are available on back table (in-person) or linked in the meeting agenda (virtual) you received via </a:t>
            </a:r>
            <a:r>
              <a:rPr lang="en-US" sz="1800" i="1" dirty="0" smtClean="0">
                <a:latin typeface="Helvetica" pitchFamily="2" charset="0"/>
              </a:rPr>
              <a:t>email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Featured Presentation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 err="1" smtClean="0">
                <a:latin typeface="Helvetica" pitchFamily="2" charset="0"/>
              </a:rPr>
              <a:t>Jaci</a:t>
            </a:r>
            <a:r>
              <a:rPr lang="en-US" sz="3000" b="1" dirty="0" smtClean="0">
                <a:latin typeface="Helvetica" pitchFamily="2" charset="0"/>
              </a:rPr>
              <a:t> Clement</a:t>
            </a:r>
            <a:endParaRPr lang="en-US" sz="3000" dirty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i="1" dirty="0" smtClean="0">
                <a:latin typeface="Helvetica" pitchFamily="2" charset="0"/>
              </a:rPr>
              <a:t>CEO &amp; Executive Director</a:t>
            </a:r>
            <a:br>
              <a:rPr lang="en-US" i="1" dirty="0" smtClean="0">
                <a:latin typeface="Helvetica" pitchFamily="2" charset="0"/>
              </a:rPr>
            </a:br>
            <a:r>
              <a:rPr lang="en-US" i="1" dirty="0" smtClean="0">
                <a:latin typeface="Helvetica" pitchFamily="2" charset="0"/>
              </a:rPr>
              <a:t>Fair Media Council</a:t>
            </a:r>
            <a:endParaRPr lang="en-US" i="1" dirty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endParaRPr lang="en-US" i="1" dirty="0" smtClean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endParaRPr lang="en-US" i="1" dirty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endParaRPr lang="en-US" i="1" dirty="0" smtClean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 smtClean="0">
                <a:latin typeface="Helvetica" pitchFamily="2" charset="0"/>
                <a:hlinkClick r:id="rId3"/>
              </a:rPr>
              <a:t>www.fairmediacouncil.org</a:t>
            </a:r>
            <a:r>
              <a:rPr lang="en-US" sz="2000" dirty="0" smtClean="0">
                <a:latin typeface="Helvetica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95" y="1509900"/>
            <a:ext cx="3608510" cy="360851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</p:pic>
      <p:pic>
        <p:nvPicPr>
          <p:cNvPr id="1026" name="Picture 2" descr="https://www.fairmediacouncil.org/wp-content/uploads/2021/11/fairmediacouncillogobl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19" y="3547220"/>
            <a:ext cx="2860966" cy="7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 Continued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Library Research Project Published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  <a:hlinkClick r:id="rId3"/>
              </a:rPr>
              <a:t>Understanding how suburban public librarians respond to the health and social needs of </a:t>
            </a:r>
            <a:r>
              <a:rPr lang="en-US" dirty="0" smtClean="0">
                <a:latin typeface="Helvetica" pitchFamily="2" charset="0"/>
                <a:hlinkClick r:id="rId3"/>
              </a:rPr>
              <a:t>communities</a:t>
            </a:r>
            <a:endParaRPr lang="en-US" dirty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Published in Library </a:t>
            </a:r>
            <a:r>
              <a:rPr lang="en-US" dirty="0">
                <a:latin typeface="Helvetica" pitchFamily="2" charset="0"/>
              </a:rPr>
              <a:t>&amp; Information Science </a:t>
            </a:r>
            <a:r>
              <a:rPr lang="en-US" dirty="0" smtClean="0">
                <a:latin typeface="Helvetica" pitchFamily="2" charset="0"/>
              </a:rPr>
              <a:t>Research, Volume </a:t>
            </a:r>
            <a:r>
              <a:rPr lang="en-US" dirty="0">
                <a:latin typeface="Helvetica" pitchFamily="2" charset="0"/>
              </a:rPr>
              <a:t>45, </a:t>
            </a:r>
            <a:r>
              <a:rPr lang="en-US" dirty="0" smtClean="0">
                <a:latin typeface="Helvetica" pitchFamily="2" charset="0"/>
              </a:rPr>
              <a:t/>
            </a:r>
            <a:br>
              <a:rPr lang="en-US" dirty="0" smtClean="0">
                <a:latin typeface="Helvetica" pitchFamily="2" charset="0"/>
              </a:rPr>
            </a:br>
            <a:r>
              <a:rPr lang="en-US" dirty="0" smtClean="0">
                <a:latin typeface="Helvetica" pitchFamily="2" charset="0"/>
              </a:rPr>
              <a:t>Issue </a:t>
            </a:r>
            <a:r>
              <a:rPr lang="en-US" dirty="0">
                <a:latin typeface="Helvetica" pitchFamily="2" charset="0"/>
              </a:rPr>
              <a:t>1, January 2023, </a:t>
            </a:r>
            <a:r>
              <a:rPr lang="en-US" dirty="0" smtClean="0">
                <a:latin typeface="Helvetica" pitchFamily="2" charset="0"/>
              </a:rPr>
              <a:t>101217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Helvetica" pitchFamily="2" charset="0"/>
              </a:rPr>
              <a:t>Congratulations! </a:t>
            </a:r>
            <a:r>
              <a:rPr lang="en-US" dirty="0" smtClean="0">
                <a:latin typeface="Helvetica" pitchFamily="2" charset="0"/>
              </a:rPr>
              <a:t>Amy Hammock, </a:t>
            </a:r>
            <a:r>
              <a:rPr lang="en-US" dirty="0">
                <a:latin typeface="Helvetica" pitchFamily="2" charset="0"/>
              </a:rPr>
              <a:t>Gabriella </a:t>
            </a:r>
            <a:r>
              <a:rPr lang="en-US" dirty="0" err="1" smtClean="0">
                <a:latin typeface="Helvetica" pitchFamily="2" charset="0"/>
              </a:rPr>
              <a:t>Pandolfelli</a:t>
            </a:r>
            <a:r>
              <a:rPr lang="en-US" dirty="0" smtClean="0">
                <a:latin typeface="Helvetica" pitchFamily="2" charset="0"/>
              </a:rPr>
              <a:t>, </a:t>
            </a:r>
            <a:r>
              <a:rPr lang="en-US" dirty="0">
                <a:latin typeface="Helvetica" pitchFamily="2" charset="0"/>
              </a:rPr>
              <a:t>Tonya </a:t>
            </a:r>
            <a:r>
              <a:rPr lang="en-US" dirty="0" smtClean="0">
                <a:latin typeface="Helvetica" pitchFamily="2" charset="0"/>
              </a:rPr>
              <a:t>Samuel, </a:t>
            </a:r>
            <a:r>
              <a:rPr lang="en-US" dirty="0">
                <a:latin typeface="Helvetica" pitchFamily="2" charset="0"/>
              </a:rPr>
              <a:t>Pascale </a:t>
            </a:r>
            <a:r>
              <a:rPr lang="en-US" dirty="0" err="1" smtClean="0">
                <a:latin typeface="Helvetica" pitchFamily="2" charset="0"/>
              </a:rPr>
              <a:t>Fils-Aimé</a:t>
            </a:r>
            <a:r>
              <a:rPr lang="en-US" dirty="0" smtClean="0">
                <a:latin typeface="Helvetica" pitchFamily="2" charset="0"/>
              </a:rPr>
              <a:t>, </a:t>
            </a:r>
            <a:r>
              <a:rPr lang="en-US" dirty="0">
                <a:latin typeface="Helvetica" pitchFamily="2" charset="0"/>
              </a:rPr>
              <a:t>Madison </a:t>
            </a:r>
            <a:r>
              <a:rPr lang="en-US" dirty="0" smtClean="0">
                <a:latin typeface="Helvetica" pitchFamily="2" charset="0"/>
              </a:rPr>
              <a:t>Grande, </a:t>
            </a:r>
            <a:r>
              <a:rPr lang="en-US" dirty="0">
                <a:latin typeface="Helvetica" pitchFamily="2" charset="0"/>
              </a:rPr>
              <a:t>Matthew </a:t>
            </a:r>
            <a:r>
              <a:rPr lang="en-US" dirty="0" err="1" smtClean="0">
                <a:latin typeface="Helvetica" pitchFamily="2" charset="0"/>
              </a:rPr>
              <a:t>D'Ambrosion</a:t>
            </a:r>
            <a:r>
              <a:rPr lang="en-US" dirty="0" smtClean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Mickayla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smtClean="0">
                <a:latin typeface="Helvetica" pitchFamily="2" charset="0"/>
              </a:rPr>
              <a:t>Murphy, </a:t>
            </a:r>
            <a:r>
              <a:rPr lang="en-US" dirty="0" err="1">
                <a:latin typeface="Helvetica" pitchFamily="2" charset="0"/>
              </a:rPr>
              <a:t>Simran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smtClean="0">
                <a:latin typeface="Helvetica" pitchFamily="2" charset="0"/>
              </a:rPr>
              <a:t>Kaur, </a:t>
            </a:r>
            <a:r>
              <a:rPr lang="en-US" dirty="0">
                <a:latin typeface="Helvetica" pitchFamily="2" charset="0"/>
              </a:rPr>
              <a:t>Janine </a:t>
            </a:r>
            <a:r>
              <a:rPr lang="en-US" dirty="0" smtClean="0">
                <a:latin typeface="Helvetica" pitchFamily="2" charset="0"/>
              </a:rPr>
              <a:t>Logan, </a:t>
            </a:r>
            <a:r>
              <a:rPr lang="en-US" dirty="0">
                <a:latin typeface="Helvetica" pitchFamily="2" charset="0"/>
              </a:rPr>
              <a:t>Rachel </a:t>
            </a:r>
            <a:r>
              <a:rPr lang="en-US" dirty="0" smtClean="0">
                <a:latin typeface="Helvetica" pitchFamily="2" charset="0"/>
              </a:rPr>
              <a:t>Feuerstein-Simon, </a:t>
            </a:r>
            <a:r>
              <a:rPr lang="en-US" dirty="0">
                <a:latin typeface="Helvetica" pitchFamily="2" charset="0"/>
              </a:rPr>
              <a:t>Carolyn </a:t>
            </a:r>
            <a:r>
              <a:rPr lang="en-US" dirty="0" err="1" smtClean="0">
                <a:latin typeface="Helvetica" pitchFamily="2" charset="0"/>
              </a:rPr>
              <a:t>Cannuscio</a:t>
            </a:r>
            <a:r>
              <a:rPr lang="en-US" dirty="0" smtClean="0">
                <a:latin typeface="Helvetica" pitchFamily="2" charset="0"/>
              </a:rPr>
              <a:t>, </a:t>
            </a:r>
            <a:r>
              <a:rPr lang="en-US" dirty="0">
                <a:latin typeface="Helvetica" pitchFamily="2" charset="0"/>
              </a:rPr>
              <a:t>Lisa Benz </a:t>
            </a:r>
            <a:r>
              <a:rPr lang="en-US" dirty="0" smtClean="0">
                <a:latin typeface="Helvetica" pitchFamily="2" charset="0"/>
              </a:rPr>
              <a:t>Scott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Helvetica" pitchFamily="2" charset="0"/>
              </a:rPr>
              <a:t>Copies of report and accompanying press release are available on back table (in-person) or linked in the meeting agenda (virtual) you received via email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 Continued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257318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300" b="1" dirty="0" smtClean="0">
                <a:latin typeface="Helvetica" pitchFamily="2" charset="0"/>
              </a:rPr>
              <a:t>Core Clusters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Helvetica" pitchFamily="2" charset="0"/>
              </a:rPr>
              <a:t>Many thanks to Dorothy Henderson, NSHC/LIHC Intern!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Helvetica" pitchFamily="2" charset="0"/>
              </a:rPr>
              <a:t>14 responses so far, top five topics of interest: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itchFamily="2" charset="0"/>
              </a:rPr>
              <a:t>Adult mental health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itchFamily="2" charset="0"/>
              </a:rPr>
              <a:t>Obesity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itchFamily="2" charset="0"/>
              </a:rPr>
              <a:t>Physical activity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itchFamily="2" charset="0"/>
              </a:rPr>
              <a:t>Food security / Hunger / Nutrition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itchFamily="2" charset="0"/>
              </a:rPr>
              <a:t>Maternal Health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Helvetica" pitchFamily="2" charset="0"/>
              </a:rPr>
              <a:t>Next steps: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latin typeface="Helvetica" pitchFamily="2" charset="0"/>
                <a:hlinkClick r:id="rId3"/>
              </a:rPr>
              <a:t>Survey </a:t>
            </a:r>
            <a:r>
              <a:rPr lang="en-US" sz="2300" b="1" dirty="0" smtClean="0">
                <a:latin typeface="Helvetica" pitchFamily="2" charset="0"/>
              </a:rPr>
              <a:t>to close in 1 week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Helvetica" pitchFamily="2" charset="0"/>
              </a:rPr>
              <a:t>LIHC to set up meetings and brainstorm sessions based on survey feedback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Community Service Society (CSS) </a:t>
            </a:r>
            <a:br>
              <a:rPr lang="en-US" b="1" dirty="0" smtClean="0">
                <a:latin typeface="Helvetica" pitchFamily="2" charset="0"/>
              </a:rPr>
            </a:br>
            <a:r>
              <a:rPr lang="en-US" b="1" i="1" dirty="0" smtClean="0">
                <a:latin typeface="Helvetica" pitchFamily="2" charset="0"/>
              </a:rPr>
              <a:t>Keep New York Covered </a:t>
            </a:r>
            <a:r>
              <a:rPr lang="en-US" b="1" dirty="0" smtClean="0">
                <a:latin typeface="Helvetica" pitchFamily="2" charset="0"/>
              </a:rPr>
              <a:t>(KNYC) Grant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Continuous </a:t>
            </a:r>
            <a:r>
              <a:rPr lang="en-US" sz="2000" dirty="0">
                <a:latin typeface="Helvetica" pitchFamily="2" charset="0"/>
              </a:rPr>
              <a:t>Medicaid enrollment ends March 31, 2023.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Provision </a:t>
            </a:r>
            <a:r>
              <a:rPr lang="en-US" sz="2000" dirty="0">
                <a:latin typeface="Helvetica" pitchFamily="2" charset="0"/>
              </a:rPr>
              <a:t>was part of federal Public Health Emergency (PHE) designation. PHE ends 5/11.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Consolidated </a:t>
            </a:r>
            <a:r>
              <a:rPr lang="en-US" sz="2000" dirty="0">
                <a:latin typeface="Helvetica" pitchFamily="2" charset="0"/>
              </a:rPr>
              <a:t>Appropriations Act of 2023 decoupled Medicaid continuous enrollment from the PHE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Hence</a:t>
            </a:r>
            <a:r>
              <a:rPr lang="en-US" sz="2000" dirty="0">
                <a:latin typeface="Helvetica" pitchFamily="2" charset="0"/>
              </a:rPr>
              <a:t>, starting April 1, states can resume Medicaid </a:t>
            </a:r>
            <a:r>
              <a:rPr lang="en-US" sz="2000" dirty="0" err="1">
                <a:latin typeface="Helvetica" pitchFamily="2" charset="0"/>
              </a:rPr>
              <a:t>disenrollments</a:t>
            </a:r>
            <a:endParaRPr lang="en-US" sz="2000" dirty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All </a:t>
            </a:r>
            <a:r>
              <a:rPr lang="en-US" sz="2000" dirty="0">
                <a:latin typeface="Helvetica" pitchFamily="2" charset="0"/>
              </a:rPr>
              <a:t>Medicaid recipients must re-certify in order to maintain coverage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NSHC </a:t>
            </a:r>
            <a:r>
              <a:rPr lang="en-US" sz="2000" dirty="0">
                <a:latin typeface="Helvetica" pitchFamily="2" charset="0"/>
              </a:rPr>
              <a:t>part of massive outreach enrollment re-certification effort spearheaded by </a:t>
            </a:r>
            <a:r>
              <a:rPr lang="en-US" sz="2000" dirty="0" smtClean="0">
                <a:latin typeface="Helvetica" pitchFamily="2" charset="0"/>
              </a:rPr>
              <a:t>CSS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Ongoing Engagement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Helvetica" pitchFamily="2" charset="0"/>
              </a:rPr>
              <a:t>Collaborative Communications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Bi-weekly email newsletter to 400+ contacts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Submit your free events, resources, jobs, and more to </a:t>
            </a:r>
            <a:r>
              <a:rPr lang="en-US" dirty="0" smtClean="0">
                <a:latin typeface="Helvetica" pitchFamily="2" charset="0"/>
                <a:hlinkClick r:id="rId3"/>
              </a:rPr>
              <a:t>boliveri@nshc.org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4"/>
              </a:rPr>
              <a:t>Subscribe to Collaborative Communications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Helvetica" pitchFamily="2" charset="0"/>
              </a:rPr>
              <a:t>LIHC Events Calendar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Helvetica" pitchFamily="2" charset="0"/>
              </a:rPr>
              <a:t>Submit your events </a:t>
            </a:r>
            <a:r>
              <a:rPr lang="en-US" dirty="0" smtClean="0">
                <a:latin typeface="Helvetica" pitchFamily="2" charset="0"/>
                <a:hlinkClick r:id="rId5"/>
              </a:rPr>
              <a:t>here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Helvetica" pitchFamily="2" charset="0"/>
              </a:rPr>
              <a:t>Walk </a:t>
            </a:r>
            <a:r>
              <a:rPr lang="en-US" b="1" dirty="0">
                <a:latin typeface="Helvetica" pitchFamily="2" charset="0"/>
              </a:rPr>
              <a:t>with a </a:t>
            </a:r>
            <a:r>
              <a:rPr lang="en-US" b="1" dirty="0" smtClean="0">
                <a:latin typeface="Helvetica" pitchFamily="2" charset="0"/>
              </a:rPr>
              <a:t>Doc / Walk </a:t>
            </a:r>
            <a:r>
              <a:rPr lang="en-US" b="1" i="1" dirty="0" smtClean="0">
                <a:latin typeface="Helvetica" pitchFamily="2" charset="0"/>
              </a:rPr>
              <a:t>Safe</a:t>
            </a:r>
            <a:r>
              <a:rPr lang="en-US" b="1" dirty="0" smtClean="0">
                <a:latin typeface="Helvetica" pitchFamily="2" charset="0"/>
              </a:rPr>
              <a:t> with a Doc</a:t>
            </a:r>
            <a:endParaRPr lang="en-US" b="1" dirty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Opportunity to partner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LIHC handles coordination, just asks for your efforts to co-promote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Ongoing Engagement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AARP-Sponsored Talk with a Doc 2023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Select Wednesdays in April, May, and June at 11 AM via Zoom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All information and registration links </a:t>
            </a:r>
            <a:r>
              <a:rPr lang="en-US" dirty="0" smtClean="0">
                <a:latin typeface="Helvetica" pitchFamily="2" charset="0"/>
                <a:hlinkClick r:id="rId3"/>
              </a:rPr>
              <a:t>online</a:t>
            </a:r>
            <a:endParaRPr lang="en-US" dirty="0">
              <a:latin typeface="Helvetica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Helvetica" pitchFamily="2" charset="0"/>
              </a:rPr>
              <a:t>Stress </a:t>
            </a:r>
            <a:r>
              <a:rPr lang="en-US" b="1" i="1" dirty="0">
                <a:latin typeface="Helvetica" pitchFamily="2" charset="0"/>
              </a:rPr>
              <a:t>&amp; Your </a:t>
            </a:r>
            <a:r>
              <a:rPr lang="en-US" b="1" i="1" dirty="0" smtClean="0">
                <a:latin typeface="Helvetica" pitchFamily="2" charset="0"/>
              </a:rPr>
              <a:t>Health</a:t>
            </a:r>
            <a:r>
              <a:rPr lang="en-US" i="1" dirty="0" smtClean="0">
                <a:latin typeface="Helvetica" pitchFamily="2" charset="0"/>
              </a:rPr>
              <a:t>: </a:t>
            </a:r>
            <a:r>
              <a:rPr lang="en-US" dirty="0" smtClean="0">
                <a:latin typeface="Helvetica" pitchFamily="2" charset="0"/>
              </a:rPr>
              <a:t>April 12 feat. Dr. Lawrence M. Ferber of Catholic Health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Helvetica" pitchFamily="2" charset="0"/>
              </a:rPr>
              <a:t>Parkinson's Disease</a:t>
            </a:r>
            <a:r>
              <a:rPr lang="en-US" dirty="0" smtClean="0">
                <a:latin typeface="Helvetica" pitchFamily="2" charset="0"/>
              </a:rPr>
              <a:t>: April 26 feat. Dr. Guy Schwartz of Stony Brook Medicine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Helvetica" pitchFamily="2" charset="0"/>
              </a:rPr>
              <a:t>Skin Cancer</a:t>
            </a:r>
            <a:r>
              <a:rPr lang="en-US" dirty="0" smtClean="0">
                <a:latin typeface="Helvetica" pitchFamily="2" charset="0"/>
              </a:rPr>
              <a:t>: May 10 feat. Dr. </a:t>
            </a:r>
            <a:r>
              <a:rPr lang="en-US" dirty="0" err="1" smtClean="0">
                <a:latin typeface="Helvetica" pitchFamily="2" charset="0"/>
              </a:rPr>
              <a:t>Keasha</a:t>
            </a:r>
            <a:r>
              <a:rPr lang="en-US" dirty="0" smtClean="0">
                <a:latin typeface="Helvetica" pitchFamily="2" charset="0"/>
              </a:rPr>
              <a:t> </a:t>
            </a:r>
            <a:r>
              <a:rPr lang="en-US" dirty="0">
                <a:latin typeface="Helvetica" pitchFamily="2" charset="0"/>
              </a:rPr>
              <a:t>S. </a:t>
            </a:r>
            <a:r>
              <a:rPr lang="en-US" dirty="0" smtClean="0">
                <a:latin typeface="Helvetica" pitchFamily="2" charset="0"/>
              </a:rPr>
              <a:t>Guerrier of </a:t>
            </a:r>
            <a:r>
              <a:rPr lang="en-US" dirty="0" err="1" smtClean="0">
                <a:latin typeface="Helvetica" pitchFamily="2" charset="0"/>
              </a:rPr>
              <a:t>Northwell</a:t>
            </a:r>
            <a:r>
              <a:rPr lang="en-US" dirty="0">
                <a:latin typeface="Helvetica" pitchFamily="2" charset="0"/>
              </a:rPr>
              <a:t> Health </a:t>
            </a:r>
            <a:endParaRPr lang="en-US" dirty="0" smtClean="0">
              <a:latin typeface="Helvetica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Helvetica" pitchFamily="2" charset="0"/>
              </a:rPr>
              <a:t>Fitness </a:t>
            </a:r>
            <a:r>
              <a:rPr lang="en-US" b="1" i="1" dirty="0">
                <a:latin typeface="Helvetica" pitchFamily="2" charset="0"/>
              </a:rPr>
              <a:t>for </a:t>
            </a:r>
            <a:r>
              <a:rPr lang="en-US" b="1" i="1" dirty="0" smtClean="0">
                <a:latin typeface="Helvetica" pitchFamily="2" charset="0"/>
              </a:rPr>
              <a:t>Longevity</a:t>
            </a:r>
            <a:r>
              <a:rPr lang="en-US" dirty="0" smtClean="0">
                <a:latin typeface="Helvetica" pitchFamily="2" charset="0"/>
              </a:rPr>
              <a:t>: May 24 feat. Dr. </a:t>
            </a:r>
            <a:r>
              <a:rPr lang="en-US" dirty="0" err="1" smtClean="0">
                <a:latin typeface="Helvetica" pitchFamily="2" charset="0"/>
              </a:rPr>
              <a:t>Shazaan</a:t>
            </a:r>
            <a:r>
              <a:rPr lang="en-US" dirty="0" smtClean="0">
                <a:latin typeface="Helvetica" pitchFamily="2" charset="0"/>
              </a:rPr>
              <a:t> </a:t>
            </a:r>
            <a:r>
              <a:rPr lang="en-US" dirty="0" err="1" smtClean="0">
                <a:latin typeface="Helvetica" pitchFamily="2" charset="0"/>
              </a:rPr>
              <a:t>Hushmendy</a:t>
            </a:r>
            <a:r>
              <a:rPr lang="en-US" dirty="0" smtClean="0">
                <a:latin typeface="Helvetica" pitchFamily="2" charset="0"/>
              </a:rPr>
              <a:t> of Mount Sinai </a:t>
            </a:r>
            <a:r>
              <a:rPr lang="en-US" dirty="0">
                <a:latin typeface="Helvetica" pitchFamily="2" charset="0"/>
              </a:rPr>
              <a:t>South </a:t>
            </a:r>
            <a:r>
              <a:rPr lang="en-US" dirty="0" smtClean="0">
                <a:latin typeface="Helvetica" pitchFamily="2" charset="0"/>
              </a:rPr>
              <a:t>Nassau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Helvetica" pitchFamily="2" charset="0"/>
              </a:rPr>
              <a:t>Migraine </a:t>
            </a:r>
            <a:r>
              <a:rPr lang="en-US" b="1" i="1" dirty="0">
                <a:latin typeface="Helvetica" pitchFamily="2" charset="0"/>
              </a:rPr>
              <a:t>&amp; </a:t>
            </a:r>
            <a:r>
              <a:rPr lang="en-US" b="1" i="1" dirty="0" smtClean="0">
                <a:latin typeface="Helvetica" pitchFamily="2" charset="0"/>
              </a:rPr>
              <a:t>Headache</a:t>
            </a:r>
            <a:r>
              <a:rPr lang="en-US" dirty="0" smtClean="0">
                <a:latin typeface="Helvetica" pitchFamily="2" charset="0"/>
              </a:rPr>
              <a:t>: June 7 feat. Dr. Bruce </a:t>
            </a:r>
            <a:r>
              <a:rPr lang="en-US" dirty="0" err="1" smtClean="0">
                <a:latin typeface="Helvetica" pitchFamily="2" charset="0"/>
              </a:rPr>
              <a:t>Mayerson</a:t>
            </a:r>
            <a:r>
              <a:rPr lang="en-US" dirty="0" smtClean="0">
                <a:latin typeface="Helvetica" pitchFamily="2" charset="0"/>
              </a:rPr>
              <a:t> of Catholic Health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Cataracts &amp; Eye </a:t>
            </a:r>
            <a:r>
              <a:rPr lang="en-US" dirty="0" smtClean="0">
                <a:latin typeface="Helvetica" pitchFamily="2" charset="0"/>
              </a:rPr>
              <a:t>Health: June 21 feat. Dr. Jules </a:t>
            </a:r>
            <a:r>
              <a:rPr lang="en-US" dirty="0" err="1" smtClean="0">
                <a:latin typeface="Helvetica" pitchFamily="2" charset="0"/>
              </a:rPr>
              <a:t>Winokur</a:t>
            </a:r>
            <a:r>
              <a:rPr lang="en-US" dirty="0" smtClean="0">
                <a:latin typeface="Helvetica" pitchFamily="2" charset="0"/>
              </a:rPr>
              <a:t> of </a:t>
            </a:r>
            <a:r>
              <a:rPr lang="en-US" dirty="0" err="1" smtClean="0">
                <a:latin typeface="Helvetica" pitchFamily="2" charset="0"/>
              </a:rPr>
              <a:t>Northwell</a:t>
            </a:r>
            <a:r>
              <a:rPr lang="en-US" dirty="0" smtClean="0">
                <a:latin typeface="Helvetica" pitchFamily="2" charset="0"/>
              </a:rPr>
              <a:t> Health</a:t>
            </a:r>
          </a:p>
          <a:p>
            <a:pPr algn="l">
              <a:lnSpc>
                <a:spcPct val="100000"/>
              </a:lnSpc>
            </a:pPr>
            <a:endParaRPr lang="en-US" b="1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10800</TotalTime>
  <Words>746</Words>
  <Application>Microsoft Office PowerPoint</Application>
  <PresentationFormat>Widescreen</PresentationFormat>
  <Paragraphs>114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Helvetica</vt:lpstr>
      <vt:lpstr>Calibri Light</vt:lpstr>
      <vt:lpstr>Montserrat</vt:lpstr>
      <vt:lpstr>Courier New</vt:lpstr>
      <vt:lpstr>Calibri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Brooke Oliveri</cp:lastModifiedBy>
  <cp:revision>409</cp:revision>
  <cp:lastPrinted>2023-03-29T18:06:42Z</cp:lastPrinted>
  <dcterms:created xsi:type="dcterms:W3CDTF">2018-02-13T19:49:59Z</dcterms:created>
  <dcterms:modified xsi:type="dcterms:W3CDTF">2023-03-30T17:35:33Z</dcterms:modified>
</cp:coreProperties>
</file>